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3"/>
  </p:notesMasterIdLst>
  <p:sldIdLst>
    <p:sldId id="256" r:id="rId2"/>
    <p:sldId id="263" r:id="rId3"/>
    <p:sldId id="270" r:id="rId4"/>
    <p:sldId id="271" r:id="rId5"/>
    <p:sldId id="272" r:id="rId6"/>
    <p:sldId id="283" r:id="rId7"/>
    <p:sldId id="285" r:id="rId8"/>
    <p:sldId id="297" r:id="rId9"/>
    <p:sldId id="288" r:id="rId10"/>
    <p:sldId id="273" r:id="rId11"/>
    <p:sldId id="289" r:id="rId12"/>
    <p:sldId id="274" r:id="rId13"/>
    <p:sldId id="290" r:id="rId14"/>
    <p:sldId id="275" r:id="rId15"/>
    <p:sldId id="284" r:id="rId16"/>
    <p:sldId id="291" r:id="rId17"/>
    <p:sldId id="276" r:id="rId18"/>
    <p:sldId id="292" r:id="rId19"/>
    <p:sldId id="277" r:id="rId20"/>
    <p:sldId id="293" r:id="rId21"/>
    <p:sldId id="278" r:id="rId22"/>
    <p:sldId id="294" r:id="rId23"/>
    <p:sldId id="279" r:id="rId24"/>
    <p:sldId id="287" r:id="rId25"/>
    <p:sldId id="280" r:id="rId26"/>
    <p:sldId id="286" r:id="rId27"/>
    <p:sldId id="281" r:id="rId28"/>
    <p:sldId id="262" r:id="rId29"/>
    <p:sldId id="282" r:id="rId30"/>
    <p:sldId id="295" r:id="rId31"/>
    <p:sldId id="29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6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CF011-BDE6-461F-8E6D-76E320C05460}" type="datetimeFigureOut">
              <a:rPr lang="en-US" smtClean="0"/>
              <a:pPr/>
              <a:t>6/8/2011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6E1B0-398C-42CD-A21C-26DD613F1C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41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2590800"/>
            <a:ext cx="8153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33400" y="4572000"/>
            <a:ext cx="8153400" cy="144780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419600"/>
          </a:xfrm>
        </p:spPr>
        <p:txBody>
          <a:bodyPr/>
          <a:lstStyle>
            <a:lvl1pPr marL="411480" indent="-342900">
              <a:buClr>
                <a:schemeClr val="tx1"/>
              </a:buClr>
              <a:buFont typeface="Arial" pitchFamily="34" charset="0"/>
              <a:buChar char="•"/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740664" indent="-285750">
              <a:buClr>
                <a:schemeClr val="accent3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2pPr>
            <a:lvl3pPr marL="996696" indent="-228600">
              <a:buClr>
                <a:schemeClr val="tx2">
                  <a:lumMod val="75000"/>
                </a:schemeClr>
              </a:buClr>
              <a:buFont typeface="Arial" pitchFamily="34" charset="0"/>
              <a:buChar char="•"/>
              <a:defRPr sz="240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3pPr>
            <a:lvl4pPr marL="1261872" indent="-228600">
              <a:buClr>
                <a:schemeClr val="accent2">
                  <a:lumMod val="40000"/>
                  <a:lumOff val="60000"/>
                </a:schemeClr>
              </a:buClr>
              <a:buFont typeface="Arial" pitchFamily="34" charset="0"/>
              <a:buChar char="•"/>
              <a:defRPr sz="200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4pPr>
            <a:lvl5pPr marL="1481328" indent="-210312">
              <a:buClr>
                <a:schemeClr val="accent5">
                  <a:lumMod val="40000"/>
                  <a:lumOff val="60000"/>
                </a:schemeClr>
              </a:buClr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6248400"/>
            <a:ext cx="8305800" cy="457200"/>
          </a:xfrm>
          <a:prstGeom prst="rect">
            <a:avLst/>
          </a:prstGeom>
          <a:gradFill>
            <a:gsLst>
              <a:gs pos="100000">
                <a:schemeClr val="tx2">
                  <a:lumMod val="25000"/>
                </a:schemeClr>
              </a:gs>
              <a:gs pos="58000">
                <a:schemeClr val="tx2">
                  <a:lumMod val="90000"/>
                </a:schemeClr>
              </a:gs>
              <a:gs pos="0">
                <a:schemeClr val="tx1"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153" y="6248400"/>
            <a:ext cx="627447" cy="4571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lvl1pPr>
              <a:defRPr kumimoji="0" lang="en-US" sz="4000" b="1" kern="1200" spc="-100" baseline="0" dirty="0">
                <a:solidFill>
                  <a:schemeClr val="tx2">
                    <a:satMod val="2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248400"/>
            <a:ext cx="8305800" cy="457200"/>
          </a:xfrm>
          <a:prstGeom prst="rect">
            <a:avLst/>
          </a:prstGeom>
          <a:gradFill>
            <a:gsLst>
              <a:gs pos="100000">
                <a:schemeClr val="tx2">
                  <a:lumMod val="25000"/>
                </a:schemeClr>
              </a:gs>
              <a:gs pos="58000">
                <a:schemeClr val="tx2">
                  <a:lumMod val="90000"/>
                </a:schemeClr>
              </a:gs>
              <a:gs pos="0">
                <a:schemeClr val="tx1"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153" y="6248400"/>
            <a:ext cx="627447" cy="4571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248400"/>
            <a:ext cx="8305800" cy="457200"/>
          </a:xfrm>
          <a:prstGeom prst="rect">
            <a:avLst/>
          </a:prstGeom>
          <a:gradFill>
            <a:gsLst>
              <a:gs pos="100000">
                <a:schemeClr val="tx2">
                  <a:lumMod val="25000"/>
                </a:schemeClr>
              </a:gs>
              <a:gs pos="58000">
                <a:schemeClr val="tx2">
                  <a:lumMod val="90000"/>
                </a:schemeClr>
              </a:gs>
              <a:gs pos="0">
                <a:schemeClr val="tx1"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153" y="6248400"/>
            <a:ext cx="627447" cy="4571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7772400" cy="44196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248400"/>
            <a:ext cx="8305800" cy="457200"/>
          </a:xfrm>
          <a:prstGeom prst="rect">
            <a:avLst/>
          </a:prstGeom>
          <a:gradFill>
            <a:gsLst>
              <a:gs pos="100000">
                <a:schemeClr val="tx2">
                  <a:lumMod val="25000"/>
                </a:schemeClr>
              </a:gs>
              <a:gs pos="58000">
                <a:schemeClr val="tx2">
                  <a:lumMod val="90000"/>
                </a:schemeClr>
              </a:gs>
              <a:gs pos="0">
                <a:schemeClr val="tx1">
                  <a:alpha val="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4153" y="6248400"/>
            <a:ext cx="627447" cy="45719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4" r:id="rId3"/>
    <p:sldLayoutId id="2147483775" r:id="rId4"/>
  </p:sldLayoutIdLst>
  <p:txStyles>
    <p:titleStyle>
      <a:lvl1pPr algn="l" rtl="0" eaLnBrk="1" latinLnBrk="0" hangingPunct="1">
        <a:spcBef>
          <a:spcPct val="0"/>
        </a:spcBef>
        <a:buNone/>
        <a:defRPr kumimoji="0" lang="en-US" sz="4000" b="1" kern="1200" spc="-100" baseline="0" dirty="0">
          <a:solidFill>
            <a:schemeClr val="tx2">
              <a:satMod val="20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1"/>
        </a:buClr>
        <a:buSzPct val="95000"/>
        <a:buFont typeface="Arial" pitchFamily="34" charset="0"/>
        <a:buChar char="•"/>
        <a:defRPr kumimoji="0"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1pPr>
      <a:lvl2pPr marL="740664" indent="-285750" algn="l" rtl="0" eaLnBrk="1" latinLnBrk="0" hangingPunct="1">
        <a:spcBef>
          <a:spcPct val="20000"/>
        </a:spcBef>
        <a:buClr>
          <a:schemeClr val="accent3">
            <a:lumMod val="40000"/>
            <a:lumOff val="60000"/>
          </a:schemeClr>
        </a:buClr>
        <a:buSzPct val="90000"/>
        <a:buFont typeface="Arial" pitchFamily="34" charset="0"/>
        <a:buChar char="•"/>
        <a:defRPr kumimoji="0" sz="2800" kern="1200">
          <a:solidFill>
            <a:schemeClr val="accent3">
              <a:lumMod val="40000"/>
              <a:lumOff val="6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2pPr>
      <a:lvl3pPr marL="996696" indent="-228600" algn="l" rtl="0" eaLnBrk="1" latinLnBrk="0" hangingPunct="1">
        <a:spcBef>
          <a:spcPct val="20000"/>
        </a:spcBef>
        <a:buClr>
          <a:schemeClr val="accent1">
            <a:lumMod val="40000"/>
            <a:lumOff val="60000"/>
          </a:schemeClr>
        </a:buClr>
        <a:buFont typeface="Arial" pitchFamily="34" charset="0"/>
        <a:buChar char="•"/>
        <a:defRPr kumimoji="0" sz="2400" kern="1200">
          <a:solidFill>
            <a:schemeClr val="accent1">
              <a:lumMod val="40000"/>
              <a:lumOff val="6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3pPr>
      <a:lvl4pPr marL="1261872" indent="-228600" algn="l" rtl="0" eaLnBrk="1" latinLnBrk="0" hangingPunct="1">
        <a:spcBef>
          <a:spcPct val="20000"/>
        </a:spcBef>
        <a:buClr>
          <a:schemeClr val="tx2">
            <a:lumMod val="75000"/>
          </a:schemeClr>
        </a:buClr>
        <a:buFont typeface="Arial" pitchFamily="34" charset="0"/>
        <a:buChar char="•"/>
        <a:defRPr kumimoji="0" sz="2000" kern="1200">
          <a:solidFill>
            <a:schemeClr val="tx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n-ea"/>
          <a:cs typeface="Arial" pitchFamily="34" charset="0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17.wmf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10" Type="http://schemas.openxmlformats.org/officeDocument/2006/relationships/image" Target="../media/image26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2971800"/>
            <a:ext cx="8153400" cy="197510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Operational Excellence Pays For itself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</a:p>
          <a:p>
            <a:pPr algn="r"/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 Smalley</a:t>
            </a:r>
          </a:p>
          <a:p>
            <a:pPr algn="r"/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</a:rPr>
              <a:t>President</a:t>
            </a:r>
          </a:p>
          <a:p>
            <a:pPr algn="r"/>
            <a:r>
              <a:rPr lang="en-US" sz="1800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 of Lean, Inc.</a:t>
            </a:r>
            <a:endParaRPr lang="en-US" sz="1800" dirty="0">
              <a:solidFill>
                <a:schemeClr val="tx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09600"/>
            <a:ext cx="1862467" cy="135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3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2. Vital Few Versus The Trivial Many </a:t>
            </a:r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280030" y="2395604"/>
            <a:ext cx="2383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064138" y="1446152"/>
            <a:ext cx="2286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68938" y="2055752"/>
            <a:ext cx="228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73738" y="2512952"/>
            <a:ext cx="228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78538" y="2893952"/>
            <a:ext cx="228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283338" y="3198752"/>
            <a:ext cx="228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88138" y="3351152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92938" y="3427352"/>
            <a:ext cx="2286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977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025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073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vital f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1738" y="4191000"/>
            <a:ext cx="2834640" cy="179832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1121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4169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7217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0265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3313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6361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9409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2457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550538" y="350355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911739" y="3587373"/>
            <a:ext cx="605599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6893438" y="3549272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6969638" y="3549272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167758" y="349974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472558" y="349974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777358" y="349974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082158" y="3499742"/>
            <a:ext cx="228600" cy="7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rot="10800000">
            <a:off x="7047746" y="3587374"/>
            <a:ext cx="1483993" cy="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026289" y="3682806"/>
            <a:ext cx="1088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# of incidents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 rot="16200000">
            <a:off x="-69301" y="2412593"/>
            <a:ext cx="16850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Magnitude of Problem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ounded Rectangular Callout 51"/>
          <p:cNvSpPr/>
          <p:nvPr/>
        </p:nvSpPr>
        <p:spPr>
          <a:xfrm>
            <a:off x="4026289" y="1446152"/>
            <a:ext cx="2362200" cy="804398"/>
          </a:xfrm>
          <a:prstGeom prst="wedgeRoundRectCallout">
            <a:avLst>
              <a:gd name="adj1" fmla="val -52474"/>
              <a:gd name="adj2" fmla="val 802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What to work on with so many problems?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ular Callout 52"/>
          <p:cNvSpPr/>
          <p:nvPr/>
        </p:nvSpPr>
        <p:spPr>
          <a:xfrm>
            <a:off x="4721738" y="4190999"/>
            <a:ext cx="2674620" cy="1525989"/>
          </a:xfrm>
          <a:prstGeom prst="wedgeRoundRectCallout">
            <a:avLst>
              <a:gd name="adj1" fmla="val -75026"/>
              <a:gd name="adj2" fmla="val 4837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“In problem solving you have to learn to sort out the vital few from the trivial many.”</a:t>
            </a:r>
          </a:p>
          <a:p>
            <a:pPr algn="ctr"/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- Joseph M. Duran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12954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5899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129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7423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3. Build-in-Quality (</a:t>
            </a:r>
            <a:r>
              <a:rPr lang="en-US" sz="3600" dirty="0" err="1" smtClean="0"/>
              <a:t>Jidoka</a:t>
            </a:r>
            <a:r>
              <a:rPr lang="en-US" sz="3600" dirty="0" smtClean="0"/>
              <a:t>) 100%</a:t>
            </a:r>
            <a:endParaRPr lang="en-US" sz="3600" dirty="0"/>
          </a:p>
        </p:txBody>
      </p:sp>
      <p:pic>
        <p:nvPicPr>
          <p:cNvPr id="3" name="Picture 2" descr="jido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6449" y="1596890"/>
            <a:ext cx="5494351" cy="23652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9058" y="4419600"/>
            <a:ext cx="62247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Proper work instructions, standards, and training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Error proofing against simple known mistakes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High process capability (1.33 – 2.0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Cpk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Stop the line capability (Man or Machine)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Quality control system with layered audits and feedback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20574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35314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352800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352800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581376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590800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4. Just-in-Time 100% - 1</a:t>
            </a:r>
            <a:endParaRPr lang="en-US" sz="36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382589" y="1066800"/>
            <a:ext cx="8075612" cy="5076305"/>
            <a:chOff x="382588" y="828675"/>
            <a:chExt cx="8296275" cy="5453510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382588" y="1671638"/>
              <a:ext cx="98937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1. Unload</a:t>
              </a:r>
            </a:p>
            <a:p>
              <a:r>
                <a:rPr lang="en-US" sz="1400" b="1"/>
                <a:t>Truck</a:t>
              </a:r>
            </a:p>
          </p:txBody>
        </p:sp>
        <p:pic>
          <p:nvPicPr>
            <p:cNvPr id="4" name="Picture 4" descr="Tugger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52563" y="2914650"/>
              <a:ext cx="1524000" cy="143827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5" name="Picture 5" descr="Collect kanban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27700" y="2914650"/>
              <a:ext cx="1514475" cy="14478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6" name="Picture 6" descr="Deliver linesid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52563" y="4494213"/>
              <a:ext cx="1524000" cy="139065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7" name="Picture 7" descr="Put in post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727700" y="4494213"/>
              <a:ext cx="1504950" cy="14954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8" name="Picture 8" descr="Remove kanban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529013" y="4494213"/>
              <a:ext cx="1543050" cy="14573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9" name="Picture 9" descr="Sort kanban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727700" y="1308100"/>
              <a:ext cx="1514475" cy="143827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10" name="Picture 10" descr="Transmit to supplier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586163" y="1346200"/>
              <a:ext cx="1428750" cy="140017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11" name="Picture 11" descr="Truck Unload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452563" y="1317625"/>
              <a:ext cx="1514475" cy="142875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12" name="Picture 12" descr="MCj04112540000[1]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3554413" y="2878138"/>
              <a:ext cx="1543050" cy="1474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82588" y="3297238"/>
              <a:ext cx="10699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/>
                <a:t>2. Deliver to line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382588" y="4833938"/>
              <a:ext cx="98937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3. Unload</a:t>
              </a:r>
            </a:p>
            <a:p>
              <a:r>
                <a:rPr lang="en-US" sz="1400" b="1"/>
                <a:t>Parts</a:t>
              </a: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3581401" y="5951538"/>
              <a:ext cx="1747838" cy="3306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/>
                <a:t>4. Detach kanban </a:t>
              </a: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7367588" y="1671638"/>
              <a:ext cx="13112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/>
                <a:t>7. Sort kanban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7367588" y="3297238"/>
              <a:ext cx="1069975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/>
                <a:t>6. Pick up from post hourly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7367588" y="4833938"/>
              <a:ext cx="1311275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/>
                <a:t>5. Put kanban in post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3786188" y="828675"/>
              <a:ext cx="13112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/>
                <a:t>8. Signal to</a:t>
              </a:r>
            </a:p>
            <a:p>
              <a:r>
                <a:rPr lang="en-US" sz="1400" b="1"/>
                <a:t>supplier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4. Just-in-Time 100% - 2</a:t>
            </a:r>
            <a:endParaRPr lang="en-US" sz="3600" dirty="0"/>
          </a:p>
        </p:txBody>
      </p:sp>
      <p:grpSp>
        <p:nvGrpSpPr>
          <p:cNvPr id="53" name="Group 52"/>
          <p:cNvGrpSpPr/>
          <p:nvPr/>
        </p:nvGrpSpPr>
        <p:grpSpPr>
          <a:xfrm>
            <a:off x="1235075" y="1142999"/>
            <a:ext cx="7680325" cy="5103813"/>
            <a:chOff x="1235075" y="771525"/>
            <a:chExt cx="7859713" cy="5475288"/>
          </a:xfrm>
        </p:grpSpPr>
        <p:pic>
          <p:nvPicPr>
            <p:cNvPr id="35" name="Picture 3" descr="Load truck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69138" y="4789488"/>
              <a:ext cx="1495425" cy="14192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36" name="Picture 4" descr="Place in H box at supplier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30688" y="1092200"/>
              <a:ext cx="1495425" cy="147637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37" name="Picture 5" descr="Place in shipping lan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30688" y="4751388"/>
              <a:ext cx="1533525" cy="14573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38" name="Picture 6" descr="Print at supplier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87475" y="1139825"/>
              <a:ext cx="1504950" cy="142875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39" name="Picture 7" descr="Pull for shippi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050088" y="1139825"/>
              <a:ext cx="1514475" cy="142875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40" name="Picture 8" descr="Pull from stores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397000" y="4751388"/>
              <a:ext cx="1533525" cy="14954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41" name="Picture 9" descr="Receive instruction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230688" y="2963863"/>
              <a:ext cx="1562100" cy="14573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42" name="Picture 10" descr="Send instruction to production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387475" y="2954338"/>
              <a:ext cx="1495425" cy="142875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pic>
          <p:nvPicPr>
            <p:cNvPr id="43" name="Picture 11" descr="Make parts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078663" y="2963863"/>
              <a:ext cx="1485900" cy="14192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</p:pic>
        <p:sp>
          <p:nvSpPr>
            <p:cNvPr id="44" name="Text Box 12"/>
            <p:cNvSpPr txBox="1">
              <a:spLocks noChangeArrowheads="1"/>
            </p:cNvSpPr>
            <p:nvPr/>
          </p:nvSpPr>
          <p:spPr bwMode="auto">
            <a:xfrm>
              <a:off x="1235075" y="771525"/>
              <a:ext cx="1778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1. Print out kanban</a:t>
              </a:r>
            </a:p>
          </p:txBody>
        </p:sp>
        <p:sp>
          <p:nvSpPr>
            <p:cNvPr id="45" name="Text Box 13"/>
            <p:cNvSpPr txBox="1">
              <a:spLocks noChangeArrowheads="1"/>
            </p:cNvSpPr>
            <p:nvPr/>
          </p:nvSpPr>
          <p:spPr bwMode="auto">
            <a:xfrm>
              <a:off x="3976688" y="771525"/>
              <a:ext cx="195421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2. Load Heijunka box</a:t>
              </a:r>
            </a:p>
          </p:txBody>
        </p:sp>
        <p:sp>
          <p:nvSpPr>
            <p:cNvPr id="46" name="Text Box 14"/>
            <p:cNvSpPr txBox="1">
              <a:spLocks noChangeArrowheads="1"/>
            </p:cNvSpPr>
            <p:nvPr/>
          </p:nvSpPr>
          <p:spPr bwMode="auto">
            <a:xfrm>
              <a:off x="6775450" y="771525"/>
              <a:ext cx="21145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3. Pull at timed interval</a:t>
              </a:r>
            </a:p>
          </p:txBody>
        </p:sp>
        <p:sp>
          <p:nvSpPr>
            <p:cNvPr id="47" name="Text Box 15"/>
            <p:cNvSpPr txBox="1">
              <a:spLocks noChangeArrowheads="1"/>
            </p:cNvSpPr>
            <p:nvPr/>
          </p:nvSpPr>
          <p:spPr bwMode="auto">
            <a:xfrm>
              <a:off x="1273175" y="2638425"/>
              <a:ext cx="154305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4. Deliver to line</a:t>
              </a:r>
            </a:p>
          </p:txBody>
        </p:sp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3976688" y="2638425"/>
              <a:ext cx="201453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5. Receive instruction</a:t>
              </a:r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6775450" y="2638425"/>
              <a:ext cx="231933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6. Make parts as signaled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285875" y="4429125"/>
              <a:ext cx="1179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7. FG Store 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3963988" y="4429125"/>
              <a:ext cx="16002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8. Shipping Lane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6762750" y="4429125"/>
              <a:ext cx="19843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9. Load truck for ship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28194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35314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5. 100% Available When Needed*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914400" y="2057400"/>
            <a:ext cx="838200" cy="3429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2057400"/>
            <a:ext cx="8382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743200"/>
            <a:ext cx="838200" cy="2743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85%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3654290" y="2819400"/>
            <a:ext cx="457200" cy="2667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0669" y="3810000"/>
            <a:ext cx="3198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100% available when needed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during this period of time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3650980" y="2057400"/>
            <a:ext cx="460510" cy="762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66035" y="2112771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Downtime, minor stops, change over time, quality checks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85800" y="5486400"/>
            <a:ext cx="2667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4400" y="5791200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*Machining example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37338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35314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6. Standardize Work Practices</a:t>
            </a:r>
            <a:endParaRPr lang="en-US" sz="3600" dirty="0"/>
          </a:p>
        </p:txBody>
      </p:sp>
      <p:sp>
        <p:nvSpPr>
          <p:cNvPr id="3" name="Isosceles Triangle 2"/>
          <p:cNvSpPr/>
          <p:nvPr/>
        </p:nvSpPr>
        <p:spPr>
          <a:xfrm>
            <a:off x="533400" y="1371600"/>
            <a:ext cx="6172200" cy="44958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4572000"/>
            <a:ext cx="434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57400" y="36576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67000" y="2743200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3" idx="2"/>
            <a:endCxn id="3" idx="4"/>
          </p:cNvCxnSpPr>
          <p:nvPr/>
        </p:nvCxnSpPr>
        <p:spPr>
          <a:xfrm rot="16200000" flipH="1">
            <a:off x="3619500" y="2781300"/>
            <a:ext cx="0" cy="617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45586" y="4964668"/>
            <a:ext cx="1950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Work Standards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389786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Job Instruction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53586" y="3059668"/>
            <a:ext cx="227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Standardized Work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2145268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Kaizen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2145268"/>
            <a:ext cx="335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Build a new improved standard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3059668"/>
            <a:ext cx="278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Balance labor to takt time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61556" y="3897868"/>
            <a:ext cx="233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Training: MS, KP, RY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71156" y="4964668"/>
            <a:ext cx="174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Technical basis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Outline For Today’s Discussion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First principles of TPS / Lean</a:t>
            </a:r>
          </a:p>
          <a:p>
            <a:r>
              <a:rPr lang="en-US" dirty="0" smtClean="0"/>
              <a:t>Roadmaps</a:t>
            </a:r>
          </a:p>
          <a:p>
            <a:r>
              <a:rPr lang="en-US" dirty="0" smtClean="0"/>
              <a:t>Requested topics</a:t>
            </a:r>
          </a:p>
          <a:p>
            <a:r>
              <a:rPr lang="en-US" dirty="0" smtClean="0"/>
              <a:t>General summary advice</a:t>
            </a:r>
          </a:p>
          <a:p>
            <a:r>
              <a:rPr lang="en-US" dirty="0" smtClean="0"/>
              <a:t>Final Q&amp;A</a:t>
            </a: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45720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35314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7. Develop Work Team Leaders</a:t>
            </a:r>
            <a:endParaRPr lang="en-US" sz="3600" dirty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609600" y="3124200"/>
            <a:ext cx="5181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_w3dye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3763" y="2184400"/>
            <a:ext cx="27844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46125" y="1490663"/>
            <a:ext cx="4314001" cy="1477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b="1" dirty="0">
                <a:latin typeface="Arial" pitchFamily="34" charset="0"/>
                <a:cs typeface="Arial" pitchFamily="34" charset="0"/>
              </a:rPr>
              <a:t>1.  Knowledge of work </a:t>
            </a:r>
          </a:p>
          <a:p>
            <a:pPr marL="342900" indent="-342900"/>
            <a:r>
              <a:rPr lang="en-US" b="1" dirty="0">
                <a:latin typeface="Arial" pitchFamily="34" charset="0"/>
                <a:cs typeface="Arial" pitchFamily="34" charset="0"/>
              </a:rPr>
              <a:t>	-(e.g. how we do things)</a:t>
            </a:r>
          </a:p>
          <a:p>
            <a:pPr marL="342900" indent="-342900"/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 startAt="2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Knowledge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of responsibility </a:t>
            </a:r>
          </a:p>
          <a:p>
            <a:pPr marL="342900" indent="-342900"/>
            <a:r>
              <a:rPr lang="en-US" b="1" dirty="0">
                <a:latin typeface="Arial" pitchFamily="34" charset="0"/>
                <a:cs typeface="Arial" pitchFamily="34" charset="0"/>
              </a:rPr>
              <a:t>     -(e.g. what we need to do by when)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46125" y="2922588"/>
            <a:ext cx="4390946" cy="25853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342900" indent="-342900"/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 startAt="3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Skill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instructing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n-US" b="1" dirty="0">
                <a:latin typeface="Arial" pitchFamily="34" charset="0"/>
                <a:cs typeface="Arial" pitchFamily="34" charset="0"/>
              </a:rPr>
              <a:t>	 -(e.g. how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to teach effectively)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 startAt="4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Skill in leading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800100" lvl="1" indent="-342900"/>
            <a:r>
              <a:rPr lang="en-US" b="1" dirty="0">
                <a:latin typeface="Arial" pitchFamily="34" charset="0"/>
                <a:cs typeface="Arial" pitchFamily="34" charset="0"/>
              </a:rPr>
              <a:t>-(e.g.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how to handle job relations) 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rabicPeriod" startAt="5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Skill in improving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n-US" b="1" dirty="0">
                <a:latin typeface="Arial" pitchFamily="34" charset="0"/>
                <a:cs typeface="Arial" pitchFamily="34" charset="0"/>
              </a:rPr>
              <a:t>	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-(e.g. how to make improvements 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95800" y="5410200"/>
            <a:ext cx="4114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35314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7423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8. Sustain and Improve</a:t>
            </a:r>
            <a:endParaRPr lang="en-US" sz="3600" dirty="0"/>
          </a:p>
        </p:txBody>
      </p:sp>
      <p:pic>
        <p:nvPicPr>
          <p:cNvPr id="3" name="Picture 2" descr="pdc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57629" y="1590260"/>
            <a:ext cx="3629171" cy="2239664"/>
          </a:xfrm>
          <a:prstGeom prst="rect">
            <a:avLst/>
          </a:prstGeom>
        </p:spPr>
      </p:pic>
      <p:pic>
        <p:nvPicPr>
          <p:cNvPr id="4" name="Picture 3" descr="Policy Deploym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9992" y="1590260"/>
            <a:ext cx="4394433" cy="30135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00600" y="205740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+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85497" y="4063117"/>
            <a:ext cx="165387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Annually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Quarterly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Monthly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Weekly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Daily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Shift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Takt Time</a:t>
            </a:r>
          </a:p>
        </p:txBody>
      </p:sp>
      <p:sp>
        <p:nvSpPr>
          <p:cNvPr id="7" name="Bent Arrow 6"/>
          <p:cNvSpPr/>
          <p:nvPr/>
        </p:nvSpPr>
        <p:spPr>
          <a:xfrm flipV="1">
            <a:off x="2425148" y="4699221"/>
            <a:ext cx="3689406" cy="84283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Shingo Prize Organization</a:t>
            </a:r>
            <a:endParaRPr lang="en-US" sz="3600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46125" y="1371600"/>
            <a:ext cx="5423280" cy="440120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Respect every individual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Lead with humility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Seek perfection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Assure quality at the source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Flow and pull value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Embrace scientific thinking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Focus on the process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Think systematically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Create constancy of purpose</a:t>
            </a:r>
          </a:p>
          <a:p>
            <a:pPr marL="342900" indent="-342900"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Create value for the customer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SEA Roadmap</a:t>
            </a:r>
            <a:endParaRPr lang="en-US" sz="3600" dirty="0"/>
          </a:p>
        </p:txBody>
      </p:sp>
      <p:pic>
        <p:nvPicPr>
          <p:cNvPr id="3" name="Picture 2" descr="SEA Road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479" y="1428750"/>
            <a:ext cx="8710794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Results vs. Process</a:t>
            </a:r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214559" y="3118910"/>
            <a:ext cx="3048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>
            <a:off x="2738559" y="4642910"/>
            <a:ext cx="3048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2890959" y="3042711"/>
            <a:ext cx="2895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890959" y="3118911"/>
            <a:ext cx="2895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90959" y="471911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7759" y="471911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Med.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48359" y="471911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High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0359" y="3663979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0359" y="289031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Med.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0359" y="205211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High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29159" y="518797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Results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62061" y="2972345"/>
            <a:ext cx="2514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Roadmap / Process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19559" y="34999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Zone 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9559" y="21283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Zone 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3559" y="3511579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Zone 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567359" y="1823511"/>
            <a:ext cx="1143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643559" y="212831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Zone 4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7325" y="1426464"/>
            <a:ext cx="27655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Benefits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Increased profits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Improved quality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Enhanced productivity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Reliable delivery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Improve safety &amp; morale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Requested Topics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419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Learning from other industries</a:t>
            </a:r>
          </a:p>
          <a:p>
            <a:r>
              <a:rPr lang="en-US" dirty="0" smtClean="0"/>
              <a:t>Benchmarking</a:t>
            </a:r>
          </a:p>
          <a:p>
            <a:r>
              <a:rPr lang="en-US" dirty="0" smtClean="0"/>
              <a:t>Building early momentum and success</a:t>
            </a:r>
          </a:p>
          <a:p>
            <a:r>
              <a:rPr lang="en-US" dirty="0" smtClean="0"/>
              <a:t>Obtaining buy in</a:t>
            </a:r>
          </a:p>
          <a:p>
            <a:r>
              <a:rPr lang="en-US" dirty="0" smtClean="0"/>
              <a:t>Unique cases / we are special</a:t>
            </a:r>
          </a:p>
          <a:p>
            <a:r>
              <a:rPr lang="en-US" dirty="0" smtClean="0"/>
              <a:t>Degrees of outsourcing</a:t>
            </a:r>
          </a:p>
          <a:p>
            <a:r>
              <a:rPr lang="en-US" dirty="0" smtClean="0"/>
              <a:t>How fast is fast enough?</a:t>
            </a:r>
          </a:p>
          <a:p>
            <a:r>
              <a:rPr lang="en-US" dirty="0" smtClean="0"/>
              <a:t>Reports of Toyota’s Death</a:t>
            </a: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General summary advice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in mind the 8 principles</a:t>
            </a:r>
          </a:p>
          <a:p>
            <a:r>
              <a:rPr lang="en-US" dirty="0" smtClean="0"/>
              <a:t>Follow your roadmap &amp; check results</a:t>
            </a:r>
          </a:p>
          <a:p>
            <a:r>
              <a:rPr lang="en-US" dirty="0" smtClean="0"/>
              <a:t>Strategy &amp; execution linkage</a:t>
            </a:r>
          </a:p>
          <a:p>
            <a:r>
              <a:rPr lang="en-US" dirty="0" smtClean="0"/>
              <a:t>Senior leadership involvement </a:t>
            </a:r>
          </a:p>
          <a:p>
            <a:r>
              <a:rPr lang="en-US" dirty="0" smtClean="0"/>
              <a:t>Company wide focus</a:t>
            </a:r>
          </a:p>
          <a:p>
            <a:r>
              <a:rPr lang="en-US" dirty="0" smtClean="0"/>
              <a:t>Relentless execution / PDCA cycle</a:t>
            </a:r>
          </a:p>
          <a:p>
            <a:r>
              <a:rPr lang="en-US" dirty="0" smtClean="0"/>
              <a:t>Kaizen &amp; Respect for people</a:t>
            </a: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Final Q&amp;A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Introduction / Background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80222" y="1389995"/>
            <a:ext cx="638347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Employed by Toyota Motor Corporation in Japan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Kamigo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engine plant –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Ohno’s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TPS model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Overseas plant start-up support work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Director of Lean Donnelly Corporation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5-year Lean transformation effort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Multiple awards and recognition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Manufacturing Consultant McKinsey &amp; Company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Multiple engagements &amp; sectors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Thought leadership &amp; knowledge development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President Art of Lean, Inc.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Serve clients implementing Lean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Write articles and books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Speaking engagements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Training / improvement workshops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Appendix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Art Smalley / Art of Lean, Inc.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533400" y="1828800"/>
            <a:ext cx="2874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http://www.artoflean.com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2667000"/>
            <a:ext cx="152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667000"/>
            <a:ext cx="14287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C:\Users\Art Office\Desktop\Picture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2667000"/>
            <a:ext cx="1579563" cy="2085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7776" y="1676400"/>
            <a:ext cx="2209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129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947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Customer Value and Profit – 1/3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28800"/>
            <a:ext cx="479009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>
                <a:latin typeface="Arial" pitchFamily="34" charset="0"/>
                <a:cs typeface="Arial" pitchFamily="34" charset="0"/>
              </a:rPr>
              <a:t>Supplier requirements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100% on time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100% quality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Short lead time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Flexibly respond to changes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Price/Cost improvements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Spirit of cooperation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Customer Value and Profit – 2/3</a:t>
            </a:r>
            <a:endParaRPr lang="en-US" sz="3600" dirty="0"/>
          </a:p>
        </p:txBody>
      </p:sp>
      <p:pic>
        <p:nvPicPr>
          <p:cNvPr id="5" name="Picture 4" descr="Cost Plus Princi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295400"/>
            <a:ext cx="6778917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Customer Value and Profit – 3/3</a:t>
            </a:r>
            <a:endParaRPr lang="en-US" sz="3600" dirty="0"/>
          </a:p>
        </p:txBody>
      </p:sp>
      <p:pic>
        <p:nvPicPr>
          <p:cNvPr id="7" name="Picture 6" descr="Cost Reduction Princi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330843"/>
            <a:ext cx="6781800" cy="475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Lean Excellence is Free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78" y="1276714"/>
            <a:ext cx="6209968" cy="471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47776" y="3429000"/>
            <a:ext cx="2209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First Principles / 8 Questions</a:t>
            </a:r>
            <a:endParaRPr lang="en-US" sz="36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3976" y="1828800"/>
            <a:ext cx="20574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1. How will you satisfy the customer and obtain a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profit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23976" y="3733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2. What are your </a:t>
            </a:r>
            <a:r>
              <a:rPr lang="en-US" sz="2000" b="1" u="sng" dirty="0">
                <a:latin typeface="Arial" pitchFamily="34" charset="0"/>
                <a:cs typeface="Arial" pitchFamily="34" charset="0"/>
              </a:rPr>
              <a:t>main problems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in production?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44452" y="1301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3.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build in quality?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44452" y="20129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4. How will you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deliver 100% JIT?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944452" y="2762250"/>
            <a:ext cx="381854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5.  How will you stabilize the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process availability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to 100%?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944452" y="3714750"/>
            <a:ext cx="3638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6.  How will you standardized work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100%?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944451" y="4565650"/>
            <a:ext cx="38185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>
                <a:latin typeface="Arial" pitchFamily="34" charset="0"/>
                <a:cs typeface="Arial" pitchFamily="34" charset="0"/>
              </a:rPr>
              <a:t>7.  How will you develop natural work team leaders?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44451" y="5365750"/>
            <a:ext cx="350997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8.  How will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your company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sustain and improve?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163402" y="1570037"/>
            <a:ext cx="27598" cy="399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163402" y="15700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4163402" y="2255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4163402" y="30178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4163402" y="39322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81576" y="4770437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181576" y="55626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3419576" y="35052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3419576" y="2971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7"/>
          <p:cNvSpPr>
            <a:spLocks noChangeShapeType="1"/>
          </p:cNvSpPr>
          <p:nvPr/>
        </p:nvSpPr>
        <p:spPr bwMode="auto">
          <a:xfrm>
            <a:off x="2648152" y="39624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2657576" y="2971800"/>
            <a:ext cx="77142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1240</TotalTime>
  <Words>1311</Words>
  <Application>Microsoft Office PowerPoint</Application>
  <PresentationFormat>On-screen Show (4:3)</PresentationFormat>
  <Paragraphs>238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Metro</vt:lpstr>
      <vt:lpstr>Operational Excellence Pays For itself</vt:lpstr>
      <vt:lpstr>Outline For Today’s Discussion</vt:lpstr>
      <vt:lpstr>Introduction / Background</vt:lpstr>
      <vt:lpstr>First Principles / 8 Questions</vt:lpstr>
      <vt:lpstr>Customer Value and Profit – 1/3 </vt:lpstr>
      <vt:lpstr>Customer Value and Profit – 2/3</vt:lpstr>
      <vt:lpstr>Customer Value and Profit – 3/3</vt:lpstr>
      <vt:lpstr>Lean Excellence is Free</vt:lpstr>
      <vt:lpstr>First Principles / 8 Questions</vt:lpstr>
      <vt:lpstr>2. Vital Few Versus The Trivial Many </vt:lpstr>
      <vt:lpstr>First Principles / 8 Questions</vt:lpstr>
      <vt:lpstr>3. Build-in-Quality (Jidoka) 100%</vt:lpstr>
      <vt:lpstr>First Principles / 8 Questions</vt:lpstr>
      <vt:lpstr>4. Just-in-Time 100% - 1</vt:lpstr>
      <vt:lpstr>4. Just-in-Time 100% - 2</vt:lpstr>
      <vt:lpstr>First Principles / 8 Questions</vt:lpstr>
      <vt:lpstr>5. 100% Available When Needed*</vt:lpstr>
      <vt:lpstr>First Principles / 8 Questions</vt:lpstr>
      <vt:lpstr>6. Standardize Work Practices</vt:lpstr>
      <vt:lpstr>First Principles / 8 Questions</vt:lpstr>
      <vt:lpstr>7. Develop Work Team Leaders</vt:lpstr>
      <vt:lpstr>First Principles / 8 Questions</vt:lpstr>
      <vt:lpstr>8. Sustain and Improve</vt:lpstr>
      <vt:lpstr>Shingo Prize Organization</vt:lpstr>
      <vt:lpstr>SEA Roadmap</vt:lpstr>
      <vt:lpstr>Results vs. Process</vt:lpstr>
      <vt:lpstr>Requested Topics</vt:lpstr>
      <vt:lpstr>General summary advice</vt:lpstr>
      <vt:lpstr>Final Q&amp;A</vt:lpstr>
      <vt:lpstr>Appendix</vt:lpstr>
      <vt:lpstr>Art Smalley / Art of Lean, Inc.</vt:lpstr>
    </vt:vector>
  </TitlesOfParts>
  <Company>MWD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Terence Lee</dc:creator>
  <cp:lastModifiedBy>Art Office</cp:lastModifiedBy>
  <cp:revision>89</cp:revision>
  <dcterms:created xsi:type="dcterms:W3CDTF">2011-01-14T15:25:28Z</dcterms:created>
  <dcterms:modified xsi:type="dcterms:W3CDTF">2011-06-08T17:29:53Z</dcterms:modified>
</cp:coreProperties>
</file>